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63" r:id="rId3"/>
    <p:sldId id="264" r:id="rId4"/>
    <p:sldId id="265" r:id="rId5"/>
    <p:sldId id="266" r:id="rId6"/>
    <p:sldId id="267" r:id="rId7"/>
  </p:sldIdLst>
  <p:sldSz cx="6858000" cy="9144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31" autoAdjust="0"/>
    <p:restoredTop sz="94660"/>
  </p:normalViewPr>
  <p:slideViewPr>
    <p:cSldViewPr>
      <p:cViewPr>
        <p:scale>
          <a:sx n="66" d="100"/>
          <a:sy n="66" d="100"/>
        </p:scale>
        <p:origin x="-2250" y="-54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79D4C-341C-449B-8B9E-6E05F51317FE}" type="datetimeFigureOut">
              <a:rPr lang="en-US"/>
              <a:pPr>
                <a:defRPr/>
              </a:pPr>
              <a:t>10/4/2011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42C31-1563-48DD-9AFB-23B0D19A295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1B774-9762-4139-87AA-6A46D11F09B7}" type="datetimeFigureOut">
              <a:rPr lang="en-US"/>
              <a:pPr>
                <a:defRPr/>
              </a:pPr>
              <a:t>10/4/2011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3ED093-1C50-40ED-ABA0-8047805DC45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B8DA4-C6AB-4FDE-B2CF-1208BDE53BF8}" type="datetimeFigureOut">
              <a:rPr lang="en-US"/>
              <a:pPr>
                <a:defRPr/>
              </a:pPr>
              <a:t>10/4/2011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0D917-5364-42BD-BF90-4D2CD76A6D0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7859F1-A06B-4DCB-B41A-3F031DCF7930}" type="datetimeFigureOut">
              <a:rPr lang="en-US"/>
              <a:pPr>
                <a:defRPr/>
              </a:pPr>
              <a:t>10/4/2011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E6235-83C7-4837-AC79-71D6F6E3076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40612-42C8-4AFE-B8E0-4ED2D3BAF570}" type="datetimeFigureOut">
              <a:rPr lang="en-US"/>
              <a:pPr>
                <a:defRPr/>
              </a:pPr>
              <a:t>10/4/2011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A7CBB-2495-4B0F-B956-B73667A76D1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B82C6-09D8-4572-A1CE-1908784FCB45}" type="datetimeFigureOut">
              <a:rPr lang="en-US"/>
              <a:pPr>
                <a:defRPr/>
              </a:pPr>
              <a:t>10/4/2011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1D8934-A032-4D5E-B864-DCAB5D7A468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087D4-9D9D-4F46-A115-91762D0FC84A}" type="datetimeFigureOut">
              <a:rPr lang="en-US"/>
              <a:pPr>
                <a:defRPr/>
              </a:pPr>
              <a:t>10/4/2011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E290CB-53BD-431D-AA08-0D63C760C83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14A9E-2E0B-4063-AD56-C11B6CEB1462}" type="datetimeFigureOut">
              <a:rPr lang="en-US"/>
              <a:pPr>
                <a:defRPr/>
              </a:pPr>
              <a:t>10/4/2011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E6890-F806-4C06-8E81-71E9B4050E6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B6012-2250-4668-B4A9-084E88E291A6}" type="datetimeFigureOut">
              <a:rPr lang="en-US"/>
              <a:pPr>
                <a:defRPr/>
              </a:pPr>
              <a:t>10/4/2011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1BE13-99DA-4A12-A93D-6ECB058689D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C2A3F7-3E61-4BA7-8CE8-5CA273DA8775}" type="datetimeFigureOut">
              <a:rPr lang="en-US"/>
              <a:pPr>
                <a:defRPr/>
              </a:pPr>
              <a:t>10/4/2011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3C52D-2C01-4C10-A189-85B318B1CA4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CC102-4D69-4A03-A12B-EAB32D7F4F67}" type="datetimeFigureOut">
              <a:rPr lang="en-US"/>
              <a:pPr>
                <a:defRPr/>
              </a:pPr>
              <a:t>10/4/2011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997B9-679C-4797-B22D-1D85A107959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266F760-E97F-45BD-977A-074C9B751A53}" type="datetimeFigureOut">
              <a:rPr lang="en-US"/>
              <a:pPr>
                <a:defRPr/>
              </a:pPr>
              <a:t>10/4/2011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ADC0700-66F7-405B-999C-9CA58065A43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wmf"/><Relationship Id="rId7" Type="http://schemas.openxmlformats.org/officeDocument/2006/relationships/image" Target="../media/image8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wmf"/><Relationship Id="rId5" Type="http://schemas.openxmlformats.org/officeDocument/2006/relationships/image" Target="../media/image6.png"/><Relationship Id="rId4" Type="http://schemas.openxmlformats.org/officeDocument/2006/relationships/image" Target="../media/image5.wmf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.uk/imgres?imgurl=http://www.clker.com/cliparts/2/9/8/9/11971050191158420002biswajyotim_Pen.svg.med.png&amp;imgrefurl=http://www.clker.com/clipart-14601.html&amp;usg=__I-bYma6hBlm9gv9sJv_BdOTc34Q=&amp;h=298&amp;w=270&amp;sz=17&amp;hl=en&amp;start=2&amp;um=1&amp;itbs=1&amp;tbnid=iF3zWwYPlafprM:&amp;tbnh=116&amp;tbnw=105&amp;prev=/images?q=biro+clipart&amp;um=1&amp;hl=en&amp;rls=com.microsoft:*:IE-SearchBox&amp;rlz=1I7ACAW_enGB324&amp;tbs=isch:1" TargetMode="External"/><Relationship Id="rId13" Type="http://schemas.openxmlformats.org/officeDocument/2006/relationships/image" Target="../media/image18.jpeg"/><Relationship Id="rId3" Type="http://schemas.openxmlformats.org/officeDocument/2006/relationships/image" Target="../media/image13.jpeg"/><Relationship Id="rId7" Type="http://schemas.openxmlformats.org/officeDocument/2006/relationships/image" Target="../media/image15.jpeg"/><Relationship Id="rId12" Type="http://schemas.openxmlformats.org/officeDocument/2006/relationships/hyperlink" Target="http://www.google.co.uk/imgres?imgurl=http://clear.msu.edu/dennie/clipart/help.gif&amp;imgrefurl=http://www.sodahead.com/living/what-would-you-do/question-482989/&amp;usg=__wGonkms4einhFC12sPOw6gZ8jh8=&amp;h=669&amp;w=800&amp;sz=14&amp;hl=en&amp;start=4&amp;um=1&amp;itbs=1&amp;tbnid=4K5k29C4ExVG2M:&amp;tbnh=120&amp;tbnw=143&amp;prev=/images?q=help+clipart&amp;um=1&amp;hl=en&amp;sa=N&amp;rls=com.microsoft:*:IE-SearchBox&amp;rlz=1I7ACAW_enGB324&amp;ndsp=18&amp;tbs=isch:1" TargetMode="External"/><Relationship Id="rId2" Type="http://schemas.openxmlformats.org/officeDocument/2006/relationships/hyperlink" Target="http://www.google.co.uk/imgres?imgurl=http://www.clipartheaven.com/clipart/business_&amp;_office/cartoons_(a_-_c)/businessman_on_scooter.gif&amp;imgrefurl=http://www.clipartheaven.com/show/clipart/business_&amp;_office/cartoons_(a_-_c)/businessman_on_scooter-gif.html&amp;usg=__yk5N4dTvMxW_OtdH-0FnJY7h2Vc=&amp;h=503&amp;w=490&amp;sz=15&amp;hl=en&amp;start=90&amp;um=1&amp;itbs=1&amp;tbnid=rIXzQYE-VBWL7M:&amp;tbnh=130&amp;tbnw=127&amp;prev=/images?q=scooter+clipart&amp;start=72&amp;um=1&amp;hl=en&amp;sa=N&amp;rls=com.microsoft:*:IE-SearchBox&amp;rlz=1I7ACAW_enGB324&amp;ndsp=18&amp;tbs=isch: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.uk/imgres?imgurl=http://www.pokerroomaffiliates.com/images/article-images/money-clipart-green-130x111.gif&amp;imgrefurl=http://www.gaiaonline.com/profiles/?u=1676651&amp;usg=__hQOkHkcpHAHUIn8z470TtfT94N0=&amp;h=111&amp;w=130&amp;sz=6&amp;hl=en&amp;start=35&amp;um=1&amp;itbs=1&amp;tbnid=fY7Eue-yen0t-M:&amp;tbnh=78&amp;tbnw=91&amp;prev=/images?q=money+clipart&amp;start=18&amp;um=1&amp;hl=en&amp;sa=N&amp;rls=com.microsoft:*:IE-SearchBox&amp;rlz=1I7ACAW_enGB324&amp;ndsp=18&amp;tbs=isch:1" TargetMode="External"/><Relationship Id="rId11" Type="http://schemas.openxmlformats.org/officeDocument/2006/relationships/image" Target="../media/image17.jpeg"/><Relationship Id="rId5" Type="http://schemas.openxmlformats.org/officeDocument/2006/relationships/image" Target="../media/image14.jpeg"/><Relationship Id="rId15" Type="http://schemas.openxmlformats.org/officeDocument/2006/relationships/image" Target="../media/image20.png"/><Relationship Id="rId10" Type="http://schemas.openxmlformats.org/officeDocument/2006/relationships/hyperlink" Target="http://www.google.co.uk/imgres?imgurl=http://www.webweaver.nu/clipart/img/education/bored-student.gif&amp;imgrefurl=http://www.webweaver.nu/clipart/education3.shtml&amp;usg=__ukl4K6H4i4XDmWsQdSSp7ZRCORQ=&amp;h=146&amp;w=72&amp;sz=6&amp;hl=en&amp;start=7&amp;um=1&amp;itbs=1&amp;tbnid=FVu2GHui3YoEaM:&amp;tbnh=95&amp;tbnw=47&amp;prev=/images?q=bored+clipart&amp;um=1&amp;hl=en&amp;rls=com.microsoft:*:IE-SearchBox&amp;rlz=1I7ACAW_enGB324&amp;tbs=isch:1" TargetMode="External"/><Relationship Id="rId4" Type="http://schemas.openxmlformats.org/officeDocument/2006/relationships/hyperlink" Target="http://www.google.co.uk/imgres?imgurl=http://www.co-huds.com/sitebuilder/images/ClipartQuestionGuy-175x210.jpg&amp;imgrefurl=http://www.co-huds.com/calculator.html&amp;usg=__SlKHoqwMfU0p2i8EKb79vFS40Pg=&amp;h=210&amp;w=175&amp;sz=8&amp;hl=en&amp;start=8&amp;um=1&amp;itbs=1&amp;tbnid=IVtJaD43ssHlxM:&amp;tbnh=106&amp;tbnw=88&amp;prev=/images?q=question+clipart&amp;um=1&amp;hl=en&amp;rls=com.microsoft:*:IE-SearchBox&amp;rlz=1I7ACAW_enGB324&amp;tbs=isch:1" TargetMode="External"/><Relationship Id="rId9" Type="http://schemas.openxmlformats.org/officeDocument/2006/relationships/image" Target="../media/image16.jpeg"/><Relationship Id="rId14" Type="http://schemas.openxmlformats.org/officeDocument/2006/relationships/image" Target="../media/image19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514350" y="250825"/>
            <a:ext cx="5829300" cy="4967288"/>
          </a:xfrm>
        </p:spPr>
        <p:txBody>
          <a:bodyPr/>
          <a:lstStyle/>
          <a:p>
            <a:r>
              <a:rPr lang="cy-GB" sz="1600" b="1" smtClean="0"/>
              <a:t>Lefel Mynediad</a:t>
            </a:r>
            <a:br>
              <a:rPr lang="cy-GB" sz="1600" b="1" smtClean="0"/>
            </a:br>
            <a:r>
              <a:rPr lang="cy-GB" sz="2800" b="1" smtClean="0"/>
              <a:t/>
            </a:r>
            <a:br>
              <a:rPr lang="cy-GB" sz="2800" b="1" smtClean="0"/>
            </a:br>
            <a:r>
              <a:rPr lang="cy-GB" sz="2800" b="1" smtClean="0"/>
              <a:t>Ymarfer y Treiglad Meddal:</a:t>
            </a:r>
            <a:r>
              <a:rPr lang="cy-GB" sz="2800" b="1" smtClean="0">
                <a:solidFill>
                  <a:srgbClr val="FF0000"/>
                </a:solidFill>
              </a:rPr>
              <a:t/>
            </a:r>
            <a:br>
              <a:rPr lang="cy-GB" sz="2800" b="1" smtClean="0">
                <a:solidFill>
                  <a:srgbClr val="FF0000"/>
                </a:solidFill>
              </a:rPr>
            </a:br>
            <a:r>
              <a:rPr lang="cy-GB" sz="2800" b="1" smtClean="0">
                <a:solidFill>
                  <a:srgbClr val="FF0000"/>
                </a:solidFill>
              </a:rPr>
              <a:t/>
            </a:r>
            <a:br>
              <a:rPr lang="cy-GB" sz="2800" b="1" smtClean="0">
                <a:solidFill>
                  <a:srgbClr val="FF0000"/>
                </a:solidFill>
              </a:rPr>
            </a:br>
            <a:r>
              <a:rPr lang="cy-GB" sz="2400" b="1" smtClean="0">
                <a:solidFill>
                  <a:srgbClr val="FF0000"/>
                </a:solidFill>
              </a:rPr>
              <a:t>Ga’ i …</a:t>
            </a:r>
            <a:br>
              <a:rPr lang="cy-GB" sz="2400" b="1" smtClean="0">
                <a:solidFill>
                  <a:srgbClr val="FF0000"/>
                </a:solidFill>
              </a:rPr>
            </a:br>
            <a:r>
              <a:rPr lang="cy-GB" sz="2400" b="1" smtClean="0">
                <a:solidFill>
                  <a:srgbClr val="FF0000"/>
                </a:solidFill>
              </a:rPr>
              <a:t>Be wyt ti isio i fwyta?</a:t>
            </a:r>
            <a:br>
              <a:rPr lang="cy-GB" sz="2400" b="1" smtClean="0">
                <a:solidFill>
                  <a:srgbClr val="FF0000"/>
                </a:solidFill>
              </a:rPr>
            </a:br>
            <a:endParaRPr lang="cy-GB" sz="2400" b="1" smtClean="0">
              <a:solidFill>
                <a:srgbClr val="FF0000"/>
              </a:solidFill>
            </a:endParaRPr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1125538" y="5940425"/>
            <a:ext cx="4800600" cy="2336800"/>
          </a:xfrm>
        </p:spPr>
        <p:txBody>
          <a:bodyPr/>
          <a:lstStyle/>
          <a:p>
            <a:r>
              <a:rPr lang="en-GB" sz="2400" smtClean="0">
                <a:solidFill>
                  <a:schemeClr val="tx1"/>
                </a:solidFill>
              </a:rPr>
              <a:t>gan Fflur Rees Roberts,</a:t>
            </a:r>
          </a:p>
          <a:p>
            <a:r>
              <a:rPr lang="en-GB" sz="2400" smtClean="0">
                <a:solidFill>
                  <a:schemeClr val="tx1"/>
                </a:solidFill>
              </a:rPr>
              <a:t>Coleg Meirion-Dwyfor</a:t>
            </a:r>
          </a:p>
        </p:txBody>
      </p:sp>
      <p:pic>
        <p:nvPicPr>
          <p:cNvPr id="13317" name="Picture 5" descr="MC900281158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08275" y="3995738"/>
            <a:ext cx="1958975" cy="1498600"/>
          </a:xfrm>
          <a:prstGeom prst="rect">
            <a:avLst/>
          </a:prstGeom>
          <a:noFill/>
        </p:spPr>
      </p:pic>
      <p:pic>
        <p:nvPicPr>
          <p:cNvPr id="13318" name="Picture 6" descr="MC900064979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1300" y="7451725"/>
            <a:ext cx="1743075" cy="114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3"/>
          <p:cNvSpPr txBox="1">
            <a:spLocks noChangeArrowheads="1"/>
          </p:cNvSpPr>
          <p:nvPr/>
        </p:nvSpPr>
        <p:spPr bwMode="auto">
          <a:xfrm>
            <a:off x="0" y="0"/>
            <a:ext cx="6858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000">
                <a:latin typeface="Calibri" pitchFamily="34" charset="0"/>
              </a:rPr>
              <a:t>Bwyd a diod</a:t>
            </a:r>
          </a:p>
        </p:txBody>
      </p:sp>
      <p:pic>
        <p:nvPicPr>
          <p:cNvPr id="14338" name="Picture 4" descr="C:\Users\Fflur\Pictures\Microsoft Clip Organizer\fd00004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08275" y="468313"/>
            <a:ext cx="1341438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0" y="1042988"/>
            <a:ext cx="2492375" cy="36988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Comic Sans MS" pitchFamily="66" charset="0"/>
              </a:rPr>
              <a:t>Ga </a:t>
            </a:r>
            <a:r>
              <a:rPr lang="en-GB" b="1" dirty="0" err="1">
                <a:latin typeface="Comic Sans MS" pitchFamily="66" charset="0"/>
              </a:rPr>
              <a:t>i</a:t>
            </a:r>
            <a:r>
              <a:rPr lang="en-GB" b="1" dirty="0">
                <a:latin typeface="Comic Sans MS" pitchFamily="66" charset="0"/>
              </a:rPr>
              <a:t> ..... </a:t>
            </a:r>
            <a:r>
              <a:rPr lang="en-GB" b="1" dirty="0" err="1">
                <a:latin typeface="Comic Sans MS" pitchFamily="66" charset="0"/>
              </a:rPr>
              <a:t>p</a:t>
            </a:r>
            <a:r>
              <a:rPr lang="en-GB" b="1" dirty="0" err="1">
                <a:latin typeface="Comic Sans MS" pitchFamily="66" charset="0"/>
              </a:rPr>
              <a:t>lis</a:t>
            </a:r>
            <a:r>
              <a:rPr lang="en-GB" b="1" dirty="0">
                <a:latin typeface="Comic Sans MS" pitchFamily="66" charset="0"/>
              </a:rPr>
              <a:t>?</a:t>
            </a:r>
            <a:endParaRPr lang="en-GB" b="1" dirty="0">
              <a:latin typeface="Comic Sans MS" pitchFamily="66" charset="0"/>
            </a:endParaRPr>
          </a:p>
        </p:txBody>
      </p:sp>
      <p:sp>
        <p:nvSpPr>
          <p:cNvPr id="14340" name="TextBox 8"/>
          <p:cNvSpPr txBox="1">
            <a:spLocks noChangeArrowheads="1"/>
          </p:cNvSpPr>
          <p:nvPr/>
        </p:nvSpPr>
        <p:spPr bwMode="auto">
          <a:xfrm>
            <a:off x="2924175" y="827088"/>
            <a:ext cx="252095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>
                <a:latin typeface="Comic Sans MS" pitchFamily="66" charset="0"/>
              </a:rPr>
              <a:t>Cei/ Na chei</a:t>
            </a:r>
          </a:p>
          <a:p>
            <a:endParaRPr lang="en-GB" sz="1600">
              <a:latin typeface="Comic Sans MS" pitchFamily="66" charset="0"/>
            </a:endParaRPr>
          </a:p>
          <a:p>
            <a:r>
              <a:rPr lang="en-GB" sz="1600">
                <a:latin typeface="Comic Sans MS" pitchFamily="66" charset="0"/>
              </a:rPr>
              <a:t>Cewch / Na chewch</a:t>
            </a:r>
          </a:p>
        </p:txBody>
      </p:sp>
      <p:cxnSp>
        <p:nvCxnSpPr>
          <p:cNvPr id="11" name="Straight Arrow Connector 10"/>
          <p:cNvCxnSpPr>
            <a:stCxn id="8" idx="3"/>
          </p:cNvCxnSpPr>
          <p:nvPr/>
        </p:nvCxnSpPr>
        <p:spPr>
          <a:xfrm flipV="1">
            <a:off x="2492375" y="1042988"/>
            <a:ext cx="504825" cy="1857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8" idx="3"/>
          </p:cNvCxnSpPr>
          <p:nvPr/>
        </p:nvCxnSpPr>
        <p:spPr>
          <a:xfrm>
            <a:off x="2492375" y="1228725"/>
            <a:ext cx="504825" cy="2476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997200" y="1979613"/>
            <a:ext cx="3240088" cy="3079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 err="1"/>
              <a:t>Cofiwch</a:t>
            </a:r>
            <a:r>
              <a:rPr lang="en-GB" sz="1400" dirty="0"/>
              <a:t>! There’s a soft mutation after ‘</a:t>
            </a:r>
            <a:r>
              <a:rPr lang="en-GB" sz="1400" dirty="0" err="1"/>
              <a:t>i</a:t>
            </a:r>
            <a:r>
              <a:rPr lang="en-GB" sz="1400" dirty="0"/>
              <a:t>’!</a:t>
            </a:r>
            <a:endParaRPr lang="en-GB" sz="1400" dirty="0"/>
          </a:p>
        </p:txBody>
      </p:sp>
      <p:pic>
        <p:nvPicPr>
          <p:cNvPr id="14344" name="Picture 5" descr="C:\Users\Fflur\Pictures\Microsoft Clip Organizer\j0088510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30938" y="1835150"/>
            <a:ext cx="627062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5" name="TextBox 15"/>
          <p:cNvSpPr txBox="1">
            <a:spLocks noChangeArrowheads="1"/>
          </p:cNvSpPr>
          <p:nvPr/>
        </p:nvSpPr>
        <p:spPr bwMode="auto">
          <a:xfrm>
            <a:off x="260350" y="2555875"/>
            <a:ext cx="6337300" cy="386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GB" sz="1400">
                <a:latin typeface="Comic Sans MS" pitchFamily="66" charset="0"/>
              </a:rPr>
              <a:t>1. Ga i ............................ ?(coffi)</a:t>
            </a:r>
          </a:p>
          <a:p>
            <a:pPr>
              <a:lnSpc>
                <a:spcPct val="150000"/>
              </a:lnSpc>
            </a:pPr>
            <a:r>
              <a:rPr lang="en-GB" sz="1400">
                <a:latin typeface="Comic Sans MS" pitchFamily="66" charset="0"/>
              </a:rPr>
              <a:t>2. Ga i ............................? (tê)</a:t>
            </a:r>
          </a:p>
          <a:p>
            <a:pPr>
              <a:lnSpc>
                <a:spcPct val="150000"/>
              </a:lnSpc>
            </a:pPr>
            <a:r>
              <a:rPr lang="en-GB" sz="1400">
                <a:latin typeface="Comic Sans MS" pitchFamily="66" charset="0"/>
              </a:rPr>
              <a:t>3. Ga i ............................? (lemonêd)</a:t>
            </a:r>
          </a:p>
          <a:p>
            <a:pPr>
              <a:lnSpc>
                <a:spcPct val="150000"/>
              </a:lnSpc>
            </a:pPr>
            <a:r>
              <a:rPr lang="en-GB" sz="1400">
                <a:latin typeface="Comic Sans MS" pitchFamily="66" charset="0"/>
              </a:rPr>
              <a:t>4. Ga i ............................? (sudd afal)</a:t>
            </a:r>
          </a:p>
          <a:p>
            <a:pPr>
              <a:lnSpc>
                <a:spcPct val="150000"/>
              </a:lnSpc>
            </a:pPr>
            <a:r>
              <a:rPr lang="en-GB" sz="1400">
                <a:latin typeface="Comic Sans MS" pitchFamily="66" charset="0"/>
              </a:rPr>
              <a:t>5. Ga i ............................? (cyri)</a:t>
            </a:r>
          </a:p>
          <a:p>
            <a:pPr>
              <a:lnSpc>
                <a:spcPct val="150000"/>
              </a:lnSpc>
            </a:pPr>
            <a:r>
              <a:rPr lang="en-GB" sz="1400">
                <a:latin typeface="Comic Sans MS" pitchFamily="66" charset="0"/>
              </a:rPr>
              <a:t>6. Ga i ............................? (pysgodyn a chips)</a:t>
            </a:r>
          </a:p>
          <a:p>
            <a:pPr>
              <a:lnSpc>
                <a:spcPct val="150000"/>
              </a:lnSpc>
            </a:pPr>
            <a:r>
              <a:rPr lang="en-GB" sz="1400">
                <a:latin typeface="Comic Sans MS" pitchFamily="66" charset="0"/>
              </a:rPr>
              <a:t>7. Ga i ............................? (cacen siocled)</a:t>
            </a:r>
          </a:p>
          <a:p>
            <a:pPr>
              <a:lnSpc>
                <a:spcPct val="150000"/>
              </a:lnSpc>
            </a:pPr>
            <a:r>
              <a:rPr lang="en-GB" sz="1400">
                <a:latin typeface="Comic Sans MS" pitchFamily="66" charset="0"/>
              </a:rPr>
              <a:t>8. Ga i ............................? (byrgyr a chips)</a:t>
            </a:r>
          </a:p>
          <a:p>
            <a:pPr>
              <a:lnSpc>
                <a:spcPct val="150000"/>
              </a:lnSpc>
            </a:pPr>
            <a:r>
              <a:rPr lang="en-GB" sz="1400">
                <a:latin typeface="Comic Sans MS" pitchFamily="66" charset="0"/>
              </a:rPr>
              <a:t>9. Ga i ............................? (melon)</a:t>
            </a:r>
          </a:p>
          <a:p>
            <a:pPr>
              <a:lnSpc>
                <a:spcPct val="150000"/>
              </a:lnSpc>
            </a:pPr>
            <a:r>
              <a:rPr lang="en-GB" sz="1400">
                <a:latin typeface="Comic Sans MS" pitchFamily="66" charset="0"/>
              </a:rPr>
              <a:t>10. Ga i ............................? (gwin coch)</a:t>
            </a:r>
          </a:p>
          <a:p>
            <a:pPr>
              <a:lnSpc>
                <a:spcPct val="150000"/>
              </a:lnSpc>
            </a:pPr>
            <a:endParaRPr lang="en-GB" sz="1400">
              <a:latin typeface="Comic Sans MS" pitchFamily="66" charset="0"/>
            </a:endParaRPr>
          </a:p>
          <a:p>
            <a:endParaRPr lang="en-GB" sz="1400">
              <a:latin typeface="Comic Sans MS" pitchFamily="66" charset="0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333375" y="6011863"/>
          <a:ext cx="6119813" cy="26638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0227"/>
                <a:gridCol w="2040227"/>
                <a:gridCol w="2040227"/>
              </a:tblGrid>
              <a:tr h="133214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32148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4360" name="Picture 6" descr="C:\Users\Fflur\Pictures\Microsoft Clip Organizer\j0112660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9275" y="6084888"/>
            <a:ext cx="1711325" cy="114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61" name="Picture 7" descr="C:\Users\Fflur\Pictures\Microsoft Clip Organizer\j0441776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08275" y="5940425"/>
            <a:ext cx="1516063" cy="151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62" name="Picture 8" descr="C:\Users\Fflur\Pictures\Microsoft Clip Organizer\j0331282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652963" y="6156325"/>
            <a:ext cx="1330325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63" name="Picture 9" descr="C:\Users\Fflur\Pictures\Microsoft Clip Organizer\j0441781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65175" y="7380288"/>
            <a:ext cx="1227138" cy="122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64" name="Picture 10" descr="C:\Users\Fflur\Pictures\Microsoft Clip Organizer\j0441743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708275" y="7451725"/>
            <a:ext cx="1116013" cy="111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65" name="Picture 11" descr="C:\Users\Fflur\Pictures\Microsoft Clip Organizer\j0441750.pn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797425" y="7451725"/>
            <a:ext cx="1082675" cy="108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66" name="TextBox 17"/>
          <p:cNvSpPr txBox="1">
            <a:spLocks noChangeArrowheads="1"/>
          </p:cNvSpPr>
          <p:nvPr/>
        </p:nvSpPr>
        <p:spPr bwMode="auto">
          <a:xfrm>
            <a:off x="4437063" y="8913813"/>
            <a:ext cx="2420937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800">
                <a:latin typeface="Calibri" pitchFamily="34" charset="0"/>
              </a:rPr>
              <a:t>Fflur Rees Roberts, Coleg Meirion-Dwyfor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Box 1"/>
          <p:cNvSpPr txBox="1">
            <a:spLocks noChangeArrowheads="1"/>
          </p:cNvSpPr>
          <p:nvPr/>
        </p:nvSpPr>
        <p:spPr bwMode="auto">
          <a:xfrm>
            <a:off x="0" y="0"/>
            <a:ext cx="685800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>
                <a:latin typeface="Comic Sans MS" pitchFamily="66" charset="0"/>
              </a:rPr>
              <a:t>Ga i	ddefnyddio’r ffôn?</a:t>
            </a:r>
          </a:p>
          <a:p>
            <a:r>
              <a:rPr lang="en-GB" sz="1600">
                <a:latin typeface="Comic Sans MS" pitchFamily="66" charset="0"/>
              </a:rPr>
              <a:t>	siarad efo chi?</a:t>
            </a:r>
          </a:p>
          <a:p>
            <a:r>
              <a:rPr lang="en-GB" sz="1600">
                <a:latin typeface="Comic Sans MS" pitchFamily="66" charset="0"/>
              </a:rPr>
              <a:t>	wylio’r teledu?</a:t>
            </a:r>
          </a:p>
          <a:p>
            <a:r>
              <a:rPr lang="en-GB" sz="1600">
                <a:latin typeface="Comic Sans MS" pitchFamily="66" charset="0"/>
              </a:rPr>
              <a:t>	ddreifio?</a:t>
            </a:r>
          </a:p>
          <a:p>
            <a:r>
              <a:rPr lang="en-GB" sz="1600">
                <a:latin typeface="Comic Sans MS" pitchFamily="66" charset="0"/>
              </a:rPr>
              <a:t>	fenthyg beiro?</a:t>
            </a:r>
          </a:p>
          <a:p>
            <a:r>
              <a:rPr lang="en-GB" sz="1600">
                <a:latin typeface="Comic Sans MS" pitchFamily="66" charset="0"/>
              </a:rPr>
              <a:t>	ofyn cwestiwn?</a:t>
            </a:r>
          </a:p>
          <a:p>
            <a:r>
              <a:rPr lang="en-GB" sz="1600">
                <a:latin typeface="Comic Sans MS" pitchFamily="66" charset="0"/>
              </a:rPr>
              <a:t>	fynd i’r toiled?</a:t>
            </a:r>
          </a:p>
          <a:p>
            <a:endParaRPr lang="en-GB" sz="1600">
              <a:latin typeface="Comic Sans MS" pitchFamily="66" charset="0"/>
            </a:endParaRPr>
          </a:p>
          <a:p>
            <a:r>
              <a:rPr lang="en-GB" sz="1600">
                <a:latin typeface="Comic Sans MS" pitchFamily="66" charset="0"/>
              </a:rPr>
              <a:t> 	helpu?</a:t>
            </a:r>
          </a:p>
          <a:p>
            <a:r>
              <a:rPr lang="en-GB" sz="1600">
                <a:latin typeface="Comic Sans MS" pitchFamily="66" charset="0"/>
              </a:rPr>
              <a:t>	lifft?</a:t>
            </a:r>
          </a:p>
          <a:p>
            <a:r>
              <a:rPr lang="en-GB" sz="1600">
                <a:latin typeface="Comic Sans MS" pitchFamily="66" charset="0"/>
              </a:rPr>
              <a:t>		</a:t>
            </a:r>
          </a:p>
        </p:txBody>
      </p:sp>
      <p:pic>
        <p:nvPicPr>
          <p:cNvPr id="15362" name="Picture 3" descr="C:\Program Files\Microsoft Office\MEDIA\OFFICE12\Lines\BD10256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801938"/>
            <a:ext cx="685800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extBox 4"/>
          <p:cNvSpPr txBox="1">
            <a:spLocks noChangeArrowheads="1"/>
          </p:cNvSpPr>
          <p:nvPr/>
        </p:nvSpPr>
        <p:spPr bwMode="auto">
          <a:xfrm>
            <a:off x="0" y="3276600"/>
            <a:ext cx="6858000" cy="378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000">
                <a:latin typeface="Calibri" pitchFamily="34" charset="0"/>
              </a:rPr>
              <a:t>Ga i’r siwgr?		Cei / Na chei</a:t>
            </a:r>
          </a:p>
          <a:p>
            <a:pPr algn="ctr"/>
            <a:r>
              <a:rPr lang="en-GB" sz="2000">
                <a:latin typeface="Calibri" pitchFamily="34" charset="0"/>
              </a:rPr>
              <a:t>Ga i’r llefrith?		 Cei / Na chei</a:t>
            </a:r>
          </a:p>
          <a:p>
            <a:pPr algn="ctr"/>
            <a:r>
              <a:rPr lang="en-GB" sz="2000">
                <a:latin typeface="Calibri" pitchFamily="34" charset="0"/>
              </a:rPr>
              <a:t>Ga i’r menyn?		 Cei / Na chei</a:t>
            </a:r>
          </a:p>
          <a:p>
            <a:pPr algn="ctr"/>
            <a:r>
              <a:rPr lang="en-GB" sz="2000">
                <a:latin typeface="Calibri" pitchFamily="34" charset="0"/>
              </a:rPr>
              <a:t>Ga i’r hufen?		 Cei / Na chei</a:t>
            </a:r>
          </a:p>
          <a:p>
            <a:pPr algn="ctr"/>
            <a:endParaRPr lang="en-GB" sz="2000">
              <a:latin typeface="Calibri" pitchFamily="34" charset="0"/>
            </a:endParaRPr>
          </a:p>
          <a:p>
            <a:pPr algn="ctr"/>
            <a:endParaRPr lang="en-GB" sz="2000">
              <a:latin typeface="Calibri" pitchFamily="34" charset="0"/>
            </a:endParaRPr>
          </a:p>
          <a:p>
            <a:pPr algn="ctr"/>
            <a:r>
              <a:rPr lang="en-GB" sz="2000">
                <a:latin typeface="Calibri" pitchFamily="34" charset="0"/>
              </a:rPr>
              <a:t>Ga i ffonio?		Cewch / Na chewch</a:t>
            </a:r>
          </a:p>
          <a:p>
            <a:pPr algn="ctr"/>
            <a:r>
              <a:rPr lang="en-GB" sz="2000">
                <a:latin typeface="Calibri" pitchFamily="34" charset="0"/>
              </a:rPr>
              <a:t>Ga i siarad?		 Cewch / Na chewch</a:t>
            </a:r>
          </a:p>
          <a:p>
            <a:pPr algn="ctr"/>
            <a:r>
              <a:rPr lang="en-GB" sz="2000">
                <a:latin typeface="Calibri" pitchFamily="34" charset="0"/>
              </a:rPr>
              <a:t>Ga i adael?		 Cewch / Na chewch</a:t>
            </a:r>
          </a:p>
          <a:p>
            <a:pPr algn="ctr"/>
            <a:r>
              <a:rPr lang="en-GB" sz="2000">
                <a:latin typeface="Calibri" pitchFamily="34" charset="0"/>
              </a:rPr>
              <a:t>Ga i fynd?		 Cewch / Na chewch</a:t>
            </a:r>
          </a:p>
          <a:p>
            <a:pPr algn="ctr"/>
            <a:r>
              <a:rPr lang="en-GB" sz="2000">
                <a:latin typeface="Calibri" pitchFamily="34" charset="0"/>
              </a:rPr>
              <a:t>Ga i ddod?		 Cewch / Na chewch</a:t>
            </a:r>
          </a:p>
          <a:p>
            <a:pPr algn="ctr"/>
            <a:endParaRPr lang="en-GB" sz="2000"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0338" y="7524750"/>
            <a:ext cx="6537325" cy="12319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latin typeface="Comic Sans MS" pitchFamily="66" charset="0"/>
              </a:rPr>
              <a:t>The </a:t>
            </a:r>
            <a:r>
              <a:rPr lang="en-GB" dirty="0" err="1">
                <a:latin typeface="Comic Sans MS" pitchFamily="66" charset="0"/>
              </a:rPr>
              <a:t>treiglad</a:t>
            </a:r>
            <a:r>
              <a:rPr lang="en-GB" dirty="0">
                <a:latin typeface="Comic Sans MS" pitchFamily="66" charset="0"/>
              </a:rPr>
              <a:t> </a:t>
            </a:r>
            <a:r>
              <a:rPr lang="en-GB" dirty="0" err="1">
                <a:latin typeface="Comic Sans MS" pitchFamily="66" charset="0"/>
              </a:rPr>
              <a:t>meddal</a:t>
            </a:r>
            <a:r>
              <a:rPr lang="en-GB" dirty="0">
                <a:latin typeface="Comic Sans MS" pitchFamily="66" charset="0"/>
              </a:rPr>
              <a:t> follows ‘</a:t>
            </a:r>
            <a:r>
              <a:rPr lang="en-GB" dirty="0" err="1">
                <a:latin typeface="Comic Sans MS" pitchFamily="66" charset="0"/>
              </a:rPr>
              <a:t>ga</a:t>
            </a:r>
            <a:r>
              <a:rPr lang="en-GB" dirty="0">
                <a:latin typeface="Comic Sans MS" pitchFamily="66" charset="0"/>
              </a:rPr>
              <a:t> </a:t>
            </a:r>
            <a:r>
              <a:rPr lang="en-GB" dirty="0" err="1">
                <a:latin typeface="Comic Sans MS" pitchFamily="66" charset="0"/>
              </a:rPr>
              <a:t>i</a:t>
            </a:r>
            <a:r>
              <a:rPr lang="en-GB" dirty="0">
                <a:latin typeface="Comic Sans MS" pitchFamily="66" charset="0"/>
              </a:rPr>
              <a:t>’ </a:t>
            </a:r>
            <a:r>
              <a:rPr lang="en-GB" dirty="0" err="1">
                <a:latin typeface="Comic Sans MS" pitchFamily="66" charset="0"/>
              </a:rPr>
              <a:t>e.e</a:t>
            </a:r>
            <a:r>
              <a:rPr lang="en-GB" dirty="0">
                <a:latin typeface="Comic Sans MS" pitchFamily="66" charset="0"/>
              </a:rPr>
              <a:t>. </a:t>
            </a:r>
            <a:r>
              <a:rPr lang="en-GB" dirty="0" err="1">
                <a:latin typeface="Comic Sans MS" pitchFamily="66" charset="0"/>
              </a:rPr>
              <a:t>Ga</a:t>
            </a:r>
            <a:r>
              <a:rPr lang="en-GB" dirty="0">
                <a:latin typeface="Comic Sans MS" pitchFamily="66" charset="0"/>
              </a:rPr>
              <a:t> </a:t>
            </a:r>
            <a:r>
              <a:rPr lang="en-GB" dirty="0" err="1">
                <a:latin typeface="Comic Sans MS" pitchFamily="66" charset="0"/>
              </a:rPr>
              <a:t>i</a:t>
            </a:r>
            <a:r>
              <a:rPr lang="en-GB" dirty="0">
                <a:latin typeface="Comic Sans MS" pitchFamily="66" charset="0"/>
              </a:rPr>
              <a:t> </a:t>
            </a:r>
            <a:r>
              <a:rPr lang="en-GB" b="1" dirty="0" err="1">
                <a:latin typeface="Comic Sans MS" pitchFamily="66" charset="0"/>
              </a:rPr>
              <a:t>dd</a:t>
            </a:r>
            <a:r>
              <a:rPr lang="en-GB" dirty="0" err="1">
                <a:latin typeface="Comic Sans MS" pitchFamily="66" charset="0"/>
              </a:rPr>
              <a:t>od</a:t>
            </a:r>
            <a:r>
              <a:rPr lang="en-GB" dirty="0">
                <a:latin typeface="Comic Sans MS" pitchFamily="66" charset="0"/>
              </a:rPr>
              <a:t>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latin typeface="Comic Sans MS" pitchFamily="66" charset="0"/>
              </a:rPr>
              <a:t>The familiar form for a reply is </a:t>
            </a:r>
            <a:r>
              <a:rPr lang="en-GB" b="1" dirty="0" err="1">
                <a:latin typeface="Comic Sans MS" pitchFamily="66" charset="0"/>
              </a:rPr>
              <a:t>Cei</a:t>
            </a:r>
            <a:r>
              <a:rPr lang="en-GB" dirty="0">
                <a:latin typeface="Comic Sans MS" pitchFamily="66" charset="0"/>
              </a:rPr>
              <a:t> (yes, you may) or </a:t>
            </a:r>
            <a:r>
              <a:rPr lang="en-GB" b="1" dirty="0">
                <a:latin typeface="Comic Sans MS" pitchFamily="66" charset="0"/>
              </a:rPr>
              <a:t>Na </a:t>
            </a:r>
            <a:r>
              <a:rPr lang="en-GB" b="1" dirty="0" err="1">
                <a:latin typeface="Comic Sans MS" pitchFamily="66" charset="0"/>
              </a:rPr>
              <a:t>chei</a:t>
            </a:r>
            <a:r>
              <a:rPr lang="en-GB" b="1" dirty="0">
                <a:latin typeface="Comic Sans MS" pitchFamily="66" charset="0"/>
              </a:rPr>
              <a:t> </a:t>
            </a:r>
            <a:r>
              <a:rPr lang="en-GB" dirty="0">
                <a:latin typeface="Comic Sans MS" pitchFamily="66" charset="0"/>
              </a:rPr>
              <a:t>(no, you may not).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err="1">
                <a:latin typeface="Comic Sans MS" pitchFamily="66" charset="0"/>
              </a:rPr>
              <a:t>Cewch</a:t>
            </a:r>
            <a:r>
              <a:rPr lang="en-GB" b="1" dirty="0">
                <a:latin typeface="Comic Sans MS" pitchFamily="66" charset="0"/>
              </a:rPr>
              <a:t> / Na </a:t>
            </a:r>
            <a:r>
              <a:rPr lang="en-GB" b="1" dirty="0" err="1">
                <a:latin typeface="Comic Sans MS" pitchFamily="66" charset="0"/>
              </a:rPr>
              <a:t>chewch</a:t>
            </a:r>
            <a:r>
              <a:rPr lang="en-GB" b="1" dirty="0">
                <a:latin typeface="Comic Sans MS" pitchFamily="66" charset="0"/>
              </a:rPr>
              <a:t> </a:t>
            </a:r>
            <a:r>
              <a:rPr lang="en-GB" dirty="0">
                <a:latin typeface="Comic Sans MS" pitchFamily="66" charset="0"/>
              </a:rPr>
              <a:t>are the more formal and plural forms.</a:t>
            </a:r>
            <a:endParaRPr lang="en-GB" dirty="0">
              <a:latin typeface="Comic Sans MS" pitchFamily="66" charset="0"/>
            </a:endParaRPr>
          </a:p>
        </p:txBody>
      </p:sp>
      <p:pic>
        <p:nvPicPr>
          <p:cNvPr id="15365" name="Picture 3" descr="C:\Users\Fflur\Pictures\Microsoft Clip Organizer\j0078762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29225" y="611188"/>
            <a:ext cx="587375" cy="120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6" name="TextBox 7"/>
          <p:cNvSpPr txBox="1">
            <a:spLocks noChangeArrowheads="1"/>
          </p:cNvSpPr>
          <p:nvPr/>
        </p:nvSpPr>
        <p:spPr bwMode="auto">
          <a:xfrm>
            <a:off x="4437063" y="8913813"/>
            <a:ext cx="2420937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800">
                <a:latin typeface="Calibri" pitchFamily="34" charset="0"/>
              </a:rPr>
              <a:t>Fflur Rees Roberts, Coleg Meirion-Dwyfor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Box 3"/>
          <p:cNvSpPr txBox="1">
            <a:spLocks noChangeArrowheads="1"/>
          </p:cNvSpPr>
          <p:nvPr/>
        </p:nvSpPr>
        <p:spPr bwMode="auto">
          <a:xfrm>
            <a:off x="0" y="0"/>
            <a:ext cx="6858000" cy="6462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GB">
              <a:latin typeface="Comic Sans MS" pitchFamily="66" charset="0"/>
            </a:endParaRPr>
          </a:p>
          <a:p>
            <a:pPr algn="ctr"/>
            <a:r>
              <a:rPr lang="en-GB">
                <a:latin typeface="Comic Sans MS" pitchFamily="66" charset="0"/>
              </a:rPr>
              <a:t>C: Ga i lifft adra plis?</a:t>
            </a:r>
          </a:p>
          <a:p>
            <a:pPr algn="ctr"/>
            <a:r>
              <a:rPr lang="en-GB">
                <a:latin typeface="Comic Sans MS" pitchFamily="66" charset="0"/>
              </a:rPr>
              <a:t>A: Na chei, sori achos dw i ddim yn mynd adra.</a:t>
            </a:r>
          </a:p>
          <a:p>
            <a:pPr algn="ctr"/>
            <a:endParaRPr lang="en-GB">
              <a:latin typeface="Comic Sans MS" pitchFamily="66" charset="0"/>
            </a:endParaRPr>
          </a:p>
          <a:p>
            <a:pPr algn="ctr"/>
            <a:endParaRPr lang="en-GB">
              <a:latin typeface="Comic Sans MS" pitchFamily="66" charset="0"/>
            </a:endParaRPr>
          </a:p>
          <a:p>
            <a:pPr algn="ctr"/>
            <a:r>
              <a:rPr lang="en-GB">
                <a:latin typeface="Comic Sans MS" pitchFamily="66" charset="0"/>
              </a:rPr>
              <a:t>C: Ga i ofyn cwestiwn plis?</a:t>
            </a:r>
          </a:p>
          <a:p>
            <a:pPr algn="ctr"/>
            <a:r>
              <a:rPr lang="en-GB">
                <a:latin typeface="Comic Sans MS" pitchFamily="66" charset="0"/>
              </a:rPr>
              <a:t>A: Cei, wrth gwrs!</a:t>
            </a:r>
          </a:p>
          <a:p>
            <a:pPr algn="ctr"/>
            <a:endParaRPr lang="en-GB">
              <a:latin typeface="Comic Sans MS" pitchFamily="66" charset="0"/>
            </a:endParaRPr>
          </a:p>
          <a:p>
            <a:pPr algn="ctr"/>
            <a:endParaRPr lang="en-GB">
              <a:latin typeface="Comic Sans MS" pitchFamily="66" charset="0"/>
            </a:endParaRPr>
          </a:p>
          <a:p>
            <a:pPr algn="ctr"/>
            <a:r>
              <a:rPr lang="en-GB">
                <a:latin typeface="Comic Sans MS" pitchFamily="66" charset="0"/>
              </a:rPr>
              <a:t>C: Ga i fenthyg pres plis?</a:t>
            </a:r>
          </a:p>
          <a:p>
            <a:pPr algn="ctr"/>
            <a:r>
              <a:rPr lang="en-GB">
                <a:latin typeface="Comic Sans MS" pitchFamily="66" charset="0"/>
              </a:rPr>
              <a:t>A: Na chei, sori. Dw i’n dlawd!</a:t>
            </a:r>
          </a:p>
          <a:p>
            <a:pPr algn="ctr"/>
            <a:endParaRPr lang="en-GB">
              <a:latin typeface="Comic Sans MS" pitchFamily="66" charset="0"/>
            </a:endParaRPr>
          </a:p>
          <a:p>
            <a:pPr algn="ctr"/>
            <a:endParaRPr lang="en-GB">
              <a:latin typeface="Comic Sans MS" pitchFamily="66" charset="0"/>
            </a:endParaRPr>
          </a:p>
          <a:p>
            <a:pPr algn="ctr"/>
            <a:r>
              <a:rPr lang="en-GB">
                <a:latin typeface="Comic Sans MS" pitchFamily="66" charset="0"/>
              </a:rPr>
              <a:t>C: Ga i fenthyg beiro?</a:t>
            </a:r>
          </a:p>
          <a:p>
            <a:pPr algn="ctr"/>
            <a:r>
              <a:rPr lang="en-GB">
                <a:latin typeface="Comic Sans MS" pitchFamily="66" charset="0"/>
              </a:rPr>
              <a:t>A: Cei, dyma ti.</a:t>
            </a:r>
          </a:p>
          <a:p>
            <a:pPr algn="ctr"/>
            <a:endParaRPr lang="en-GB">
              <a:latin typeface="Comic Sans MS" pitchFamily="66" charset="0"/>
            </a:endParaRPr>
          </a:p>
          <a:p>
            <a:pPr algn="ctr"/>
            <a:endParaRPr lang="en-GB">
              <a:latin typeface="Comic Sans MS" pitchFamily="66" charset="0"/>
            </a:endParaRPr>
          </a:p>
          <a:p>
            <a:pPr algn="ctr"/>
            <a:r>
              <a:rPr lang="en-GB">
                <a:latin typeface="Comic Sans MS" pitchFamily="66" charset="0"/>
              </a:rPr>
              <a:t>C: Ga i fynd adra plis?</a:t>
            </a:r>
          </a:p>
          <a:p>
            <a:pPr algn="ctr"/>
            <a:r>
              <a:rPr lang="en-GB">
                <a:latin typeface="Comic Sans MS" pitchFamily="66" charset="0"/>
              </a:rPr>
              <a:t>A: Na chei!</a:t>
            </a:r>
          </a:p>
          <a:p>
            <a:pPr algn="ctr"/>
            <a:endParaRPr lang="en-GB">
              <a:latin typeface="Comic Sans MS" pitchFamily="66" charset="0"/>
            </a:endParaRPr>
          </a:p>
          <a:p>
            <a:pPr algn="ctr"/>
            <a:endParaRPr lang="en-GB">
              <a:latin typeface="Comic Sans MS" pitchFamily="66" charset="0"/>
            </a:endParaRPr>
          </a:p>
          <a:p>
            <a:pPr algn="ctr"/>
            <a:r>
              <a:rPr lang="en-GB">
                <a:latin typeface="Comic Sans MS" pitchFamily="66" charset="0"/>
              </a:rPr>
              <a:t>C: Ga i help plis?</a:t>
            </a:r>
          </a:p>
          <a:p>
            <a:pPr algn="ctr"/>
            <a:r>
              <a:rPr lang="en-GB">
                <a:latin typeface="Comic Sans MS" pitchFamily="66" charset="0"/>
              </a:rPr>
              <a:t>A: Cei, wrth gwrs!</a:t>
            </a:r>
          </a:p>
        </p:txBody>
      </p:sp>
      <p:pic>
        <p:nvPicPr>
          <p:cNvPr id="16386" name="Picture 2" descr="http://t3.gstatic.com/images?q=tbn:rIXzQYE-VBWL7M:http://www.clipartheaven.com/clipart/business_%26_office/cartoons_(a_-_c)/businessman_on_scooter.gif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50825"/>
            <a:ext cx="787400" cy="80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4" descr="http://t1.gstatic.com/images?q=tbn:IVtJaD43ssHlxM:http://www.co-huds.com/sitebuilder/images/ClipartQuestionGuy-175x210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29225" y="1403350"/>
            <a:ext cx="503238" cy="60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6" descr="http://t0.gstatic.com/images?q=tbn:fY7Eue-yen0t-M:http://www.pokerroomaffiliates.com/images/article-images/money-clipart-green-130x111.gif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76250" y="2339975"/>
            <a:ext cx="86677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8" descr="http://t3.gstatic.com/images?q=tbn:iF3zWwYPlafprM:http://www.clker.com/cliparts/2/9/8/9/11971050191158420002biswajyotim_Pen.svg.med.png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rot="1070620">
            <a:off x="5229225" y="3608388"/>
            <a:ext cx="50482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10" descr="http://t2.gstatic.com/images?q=tbn:FVu2GHui3YoEaM:http://www.webweaver.nu/clipart/img/education/bored-student.gif">
            <a:hlinkClick r:id="rId10"/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981075" y="4427538"/>
            <a:ext cx="4476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Picture 12" descr="http://t0.gstatic.com/images?q=tbn:4K5k29C4ExVG2M:http://clear.msu.edu/dennie/clipart/help.gif">
            <a:hlinkClick r:id="rId12"/>
          </p:cNvPr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5013325" y="5795963"/>
            <a:ext cx="863600" cy="72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Straight Connector 15"/>
          <p:cNvCxnSpPr/>
          <p:nvPr/>
        </p:nvCxnSpPr>
        <p:spPr>
          <a:xfrm>
            <a:off x="0" y="7596188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0" y="795655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0" y="8316913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0" y="8675688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0" y="903605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397" name="Picture 14" descr="C:\Users\Fflur\Pictures\Microsoft Clip Organizer\j0391022.wmf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8228013"/>
            <a:ext cx="930275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8" name="Picture 15" descr="C:\Program Files\Microsoft Office\MEDIA\OFFICE12\Lines\j0115876.gif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6929438"/>
            <a:ext cx="685800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9" name="TextBox 16"/>
          <p:cNvSpPr txBox="1">
            <a:spLocks noChangeArrowheads="1"/>
          </p:cNvSpPr>
          <p:nvPr/>
        </p:nvSpPr>
        <p:spPr bwMode="auto">
          <a:xfrm>
            <a:off x="4437063" y="8913813"/>
            <a:ext cx="2420937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800">
                <a:latin typeface="Calibri" pitchFamily="34" charset="0"/>
              </a:rPr>
              <a:t>Fflur Rees Roberts, Coleg Meirion-Dwyfor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val Callout 24"/>
          <p:cNvSpPr/>
          <p:nvPr/>
        </p:nvSpPr>
        <p:spPr>
          <a:xfrm>
            <a:off x="333375" y="4859338"/>
            <a:ext cx="2232025" cy="865187"/>
          </a:xfrm>
          <a:prstGeom prst="wedgeEllipseCallout">
            <a:avLst>
              <a:gd name="adj1" fmla="val -51146"/>
              <a:gd name="adj2" fmla="val 582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404813" y="611188"/>
            <a:ext cx="1916112" cy="64611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err="1"/>
              <a:t>Wyt</a:t>
            </a:r>
            <a:r>
              <a:rPr lang="en-GB" b="1" dirty="0"/>
              <a:t> </a:t>
            </a:r>
            <a:r>
              <a:rPr lang="en-GB" b="1" dirty="0" err="1"/>
              <a:t>ti</a:t>
            </a:r>
            <a:r>
              <a:rPr lang="en-GB" b="1" dirty="0"/>
              <a:t> </a:t>
            </a:r>
            <a:r>
              <a:rPr lang="en-GB" b="1" dirty="0" err="1"/>
              <a:t>isio</a:t>
            </a:r>
            <a:r>
              <a:rPr lang="en-GB" b="1" dirty="0"/>
              <a:t> .....?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err="1"/>
              <a:t>Dach</a:t>
            </a:r>
            <a:r>
              <a:rPr lang="en-GB" b="1" dirty="0"/>
              <a:t> chi </a:t>
            </a:r>
            <a:r>
              <a:rPr lang="en-GB" b="1" dirty="0" err="1"/>
              <a:t>isio</a:t>
            </a:r>
            <a:r>
              <a:rPr lang="en-GB" b="1" dirty="0"/>
              <a:t> ...?</a:t>
            </a:r>
            <a:endParaRPr lang="en-GB" b="1" dirty="0"/>
          </a:p>
        </p:txBody>
      </p:sp>
      <p:sp>
        <p:nvSpPr>
          <p:cNvPr id="17411" name="TextBox 2"/>
          <p:cNvSpPr txBox="1">
            <a:spLocks noChangeArrowheads="1"/>
          </p:cNvSpPr>
          <p:nvPr/>
        </p:nvSpPr>
        <p:spPr bwMode="auto">
          <a:xfrm>
            <a:off x="2781300" y="468313"/>
            <a:ext cx="360045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Calibri" pitchFamily="34" charset="0"/>
              </a:rPr>
              <a:t>Ydw, dw i isio .....</a:t>
            </a:r>
          </a:p>
          <a:p>
            <a:endParaRPr lang="en-GB">
              <a:latin typeface="Calibri" pitchFamily="34" charset="0"/>
            </a:endParaRPr>
          </a:p>
          <a:p>
            <a:r>
              <a:rPr lang="en-GB">
                <a:latin typeface="Calibri" pitchFamily="34" charset="0"/>
              </a:rPr>
              <a:t>Nac ydw, dw i ddim isio ....</a:t>
            </a:r>
          </a:p>
        </p:txBody>
      </p:sp>
      <p:cxnSp>
        <p:nvCxnSpPr>
          <p:cNvPr id="5" name="Straight Arrow Connector 4"/>
          <p:cNvCxnSpPr>
            <a:stCxn id="2" idx="3"/>
          </p:cNvCxnSpPr>
          <p:nvPr/>
        </p:nvCxnSpPr>
        <p:spPr>
          <a:xfrm flipV="1">
            <a:off x="2320925" y="684213"/>
            <a:ext cx="460375" cy="2508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2" idx="3"/>
          </p:cNvCxnSpPr>
          <p:nvPr/>
        </p:nvCxnSpPr>
        <p:spPr>
          <a:xfrm>
            <a:off x="2320925" y="935038"/>
            <a:ext cx="460375" cy="2524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60350" y="1692275"/>
          <a:ext cx="6264275" cy="8858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6174"/>
                <a:gridCol w="1566174"/>
                <a:gridCol w="1566174"/>
                <a:gridCol w="1566174"/>
              </a:tblGrid>
              <a:tr h="442848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err="1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lifft</a:t>
                      </a:r>
                      <a:r>
                        <a:rPr lang="en-GB" sz="1400" b="1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GB" sz="1400" b="1" dirty="0" err="1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adra</a:t>
                      </a:r>
                      <a:endParaRPr lang="en-GB" sz="1400" b="1" dirty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help</a:t>
                      </a:r>
                      <a:endParaRPr lang="en-GB" sz="1400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omic Sans MS" pitchFamily="66" charset="0"/>
                        </a:rPr>
                        <a:t>paned</a:t>
                      </a:r>
                      <a:endParaRPr lang="en-GB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mic Sans MS" pitchFamily="66" charset="0"/>
                        </a:rPr>
                        <a:t>lobsgows</a:t>
                      </a:r>
                      <a:endParaRPr lang="en-GB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2848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err="1" smtClean="0">
                          <a:solidFill>
                            <a:srgbClr val="0070C0"/>
                          </a:solidFill>
                          <a:latin typeface="Comic Sans MS" pitchFamily="66" charset="0"/>
                        </a:rPr>
                        <a:t>gofyn</a:t>
                      </a:r>
                      <a:r>
                        <a:rPr lang="en-GB" sz="1400" b="1" dirty="0" smtClean="0">
                          <a:solidFill>
                            <a:srgbClr val="0070C0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GB" sz="1400" b="1" dirty="0" err="1" smtClean="0">
                          <a:solidFill>
                            <a:srgbClr val="0070C0"/>
                          </a:solidFill>
                          <a:latin typeface="Comic Sans MS" pitchFamily="66" charset="0"/>
                        </a:rPr>
                        <a:t>cwestiwn</a:t>
                      </a:r>
                      <a:endParaRPr lang="en-GB" sz="1400" b="1" dirty="0">
                        <a:solidFill>
                          <a:srgbClr val="0070C0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err="1" smtClean="0">
                          <a:solidFill>
                            <a:srgbClr val="002060"/>
                          </a:solidFill>
                          <a:latin typeface="Comic Sans MS" pitchFamily="66" charset="0"/>
                        </a:rPr>
                        <a:t>benthyg</a:t>
                      </a:r>
                      <a:r>
                        <a:rPr lang="en-GB" sz="1400" b="1" dirty="0" smtClean="0">
                          <a:solidFill>
                            <a:srgbClr val="002060"/>
                          </a:solidFill>
                          <a:latin typeface="Comic Sans MS" pitchFamily="66" charset="0"/>
                        </a:rPr>
                        <a:t> pres</a:t>
                      </a:r>
                      <a:endParaRPr lang="en-GB" sz="1400" b="1" dirty="0">
                        <a:solidFill>
                          <a:srgbClr val="002060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bara</a:t>
                      </a:r>
                      <a:r>
                        <a:rPr lang="en-GB" sz="1400" b="1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GB" sz="1400" b="1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brith</a:t>
                      </a:r>
                      <a:endParaRPr lang="en-GB" sz="1400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err="1" smtClean="0">
                          <a:solidFill>
                            <a:srgbClr val="00B0F0"/>
                          </a:solidFill>
                          <a:latin typeface="Comic Sans MS" pitchFamily="66" charset="0"/>
                        </a:rPr>
                        <a:t>mynd</a:t>
                      </a:r>
                      <a:endParaRPr lang="en-GB" sz="1400" b="1" dirty="0">
                        <a:solidFill>
                          <a:srgbClr val="00B0F0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7431" name="Picture 2" descr="C:\Program Files\Microsoft Office\MEDIA\OFFICE12\Lines\BD10256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017838"/>
            <a:ext cx="685800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260350" y="3563938"/>
          <a:ext cx="6192838" cy="371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2114"/>
                <a:gridCol w="1032114"/>
                <a:gridCol w="1032114"/>
                <a:gridCol w="1032114"/>
                <a:gridCol w="1032114"/>
                <a:gridCol w="103211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Be’</a:t>
                      </a:r>
                      <a:endParaRPr lang="en-GB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wyt</a:t>
                      </a:r>
                      <a:endParaRPr lang="en-GB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ti</a:t>
                      </a:r>
                      <a:endParaRPr lang="en-GB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isio</a:t>
                      </a:r>
                      <a:endParaRPr lang="en-GB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i</a:t>
                      </a:r>
                      <a:endParaRPr lang="en-GB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fwyta</a:t>
                      </a:r>
                      <a:r>
                        <a:rPr lang="en-GB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?</a:t>
                      </a:r>
                      <a:endParaRPr lang="en-GB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260350" y="4140200"/>
          <a:ext cx="6192838" cy="369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2114"/>
                <a:gridCol w="1032114"/>
                <a:gridCol w="1032114"/>
                <a:gridCol w="1032114"/>
                <a:gridCol w="1032114"/>
                <a:gridCol w="103211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0" i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What</a:t>
                      </a:r>
                      <a:endParaRPr lang="en-GB" b="0" i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do</a:t>
                      </a:r>
                      <a:endParaRPr lang="en-GB" b="0" i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you</a:t>
                      </a:r>
                      <a:endParaRPr lang="en-GB" b="0" i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want</a:t>
                      </a:r>
                      <a:endParaRPr lang="en-GB" b="0" i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to</a:t>
                      </a:r>
                      <a:endParaRPr lang="en-GB" b="0" i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eat?</a:t>
                      </a:r>
                      <a:endParaRPr lang="en-GB" b="0" i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13" name="Straight Arrow Connector 12"/>
          <p:cNvCxnSpPr/>
          <p:nvPr/>
        </p:nvCxnSpPr>
        <p:spPr>
          <a:xfrm rot="5400000" flipH="1" flipV="1">
            <a:off x="656432" y="4031456"/>
            <a:ext cx="21590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 flipH="1" flipV="1">
            <a:off x="1664494" y="4031456"/>
            <a:ext cx="2159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 flipH="1" flipV="1">
            <a:off x="2708275" y="3995738"/>
            <a:ext cx="144463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 flipH="1" flipV="1">
            <a:off x="3717925" y="3995738"/>
            <a:ext cx="287337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 flipH="1" flipV="1">
            <a:off x="4761707" y="4031456"/>
            <a:ext cx="21590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 flipH="1" flipV="1">
            <a:off x="5732462" y="3995738"/>
            <a:ext cx="14446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70" name="TextBox 23"/>
          <p:cNvSpPr txBox="1">
            <a:spLocks noChangeArrowheads="1"/>
          </p:cNvSpPr>
          <p:nvPr/>
        </p:nvSpPr>
        <p:spPr bwMode="auto">
          <a:xfrm>
            <a:off x="404813" y="5003800"/>
            <a:ext cx="21605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>
                <a:latin typeface="Calibri" pitchFamily="34" charset="0"/>
              </a:rPr>
              <a:t>Dw i isio ......... plis.</a:t>
            </a:r>
          </a:p>
        </p:txBody>
      </p:sp>
      <p:pic>
        <p:nvPicPr>
          <p:cNvPr id="17471" name="Picture 2" descr="C:\Program Files\Microsoft Office\MEDIA\OFFICE12\Lines\BD10256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084888"/>
            <a:ext cx="685800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72" name="TextBox 27"/>
          <p:cNvSpPr txBox="1">
            <a:spLocks noChangeArrowheads="1"/>
          </p:cNvSpPr>
          <p:nvPr/>
        </p:nvSpPr>
        <p:spPr bwMode="auto">
          <a:xfrm>
            <a:off x="404813" y="6300788"/>
            <a:ext cx="6453187" cy="246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400">
                <a:latin typeface="Calibri" pitchFamily="34" charset="0"/>
              </a:rPr>
              <a:t>Yn y bwyty</a:t>
            </a:r>
          </a:p>
          <a:p>
            <a:endParaRPr lang="en-GB" sz="1400">
              <a:latin typeface="Calibri" pitchFamily="34" charset="0"/>
            </a:endParaRPr>
          </a:p>
          <a:p>
            <a:r>
              <a:rPr lang="en-GB" sz="1400">
                <a:latin typeface="Calibri" pitchFamily="34" charset="0"/>
              </a:rPr>
              <a:t>Take it in turns to ask:</a:t>
            </a:r>
          </a:p>
          <a:p>
            <a:endParaRPr lang="en-GB" sz="1400">
              <a:latin typeface="Calibri" pitchFamily="34" charset="0"/>
            </a:endParaRPr>
          </a:p>
          <a:p>
            <a:r>
              <a:rPr lang="en-GB" sz="1400">
                <a:latin typeface="Calibri" pitchFamily="34" charset="0"/>
              </a:rPr>
              <a:t>A: Be wyt ti isio i	yfed</a:t>
            </a:r>
          </a:p>
          <a:p>
            <a:r>
              <a:rPr lang="en-GB" sz="1400">
                <a:latin typeface="Calibri" pitchFamily="34" charset="0"/>
              </a:rPr>
              <a:t>		fwyta</a:t>
            </a:r>
          </a:p>
          <a:p>
            <a:r>
              <a:rPr lang="en-GB" sz="1400">
                <a:latin typeface="Calibri" pitchFamily="34" charset="0"/>
              </a:rPr>
              <a:t>		ddechrau</a:t>
            </a:r>
          </a:p>
          <a:p>
            <a:r>
              <a:rPr lang="en-GB" sz="1400">
                <a:latin typeface="Calibri" pitchFamily="34" charset="0"/>
              </a:rPr>
              <a:t>		bwdin</a:t>
            </a:r>
          </a:p>
          <a:p>
            <a:r>
              <a:rPr lang="en-GB" sz="1400">
                <a:latin typeface="Calibri" pitchFamily="34" charset="0"/>
              </a:rPr>
              <a:t>		fel prif gwrs</a:t>
            </a:r>
          </a:p>
          <a:p>
            <a:endParaRPr lang="en-GB" sz="1400">
              <a:latin typeface="Calibri" pitchFamily="34" charset="0"/>
            </a:endParaRPr>
          </a:p>
          <a:p>
            <a:r>
              <a:rPr lang="en-GB" sz="1400">
                <a:latin typeface="Calibri" pitchFamily="34" charset="0"/>
              </a:rPr>
              <a:t>B: Dw i isio ...............</a:t>
            </a:r>
          </a:p>
        </p:txBody>
      </p:sp>
      <p:pic>
        <p:nvPicPr>
          <p:cNvPr id="17473" name="Picture 4" descr="C:\Users\Fflur\Pictures\Microsoft Clip Organizer\pe01042_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41888" y="7164388"/>
            <a:ext cx="715962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74" name="TextBox 21"/>
          <p:cNvSpPr txBox="1">
            <a:spLocks noChangeArrowheads="1"/>
          </p:cNvSpPr>
          <p:nvPr/>
        </p:nvSpPr>
        <p:spPr bwMode="auto">
          <a:xfrm>
            <a:off x="4437063" y="8913813"/>
            <a:ext cx="2420937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800">
                <a:latin typeface="Calibri" pitchFamily="34" charset="0"/>
              </a:rPr>
              <a:t>Fflur Rees Roberts, Coleg Meirion-Dwyfor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 descr="C:\Users\Fflur\Pictures\Microsoft Clip Organizer\fd01906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363" y="-47625"/>
            <a:ext cx="6751637" cy="909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TextBox 2"/>
          <p:cNvSpPr txBox="1">
            <a:spLocks noChangeArrowheads="1"/>
          </p:cNvSpPr>
          <p:nvPr/>
        </p:nvSpPr>
        <p:spPr bwMode="auto">
          <a:xfrm>
            <a:off x="1125538" y="1042988"/>
            <a:ext cx="4824412" cy="729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>
                <a:latin typeface="Comic Sans MS" pitchFamily="66" charset="0"/>
              </a:rPr>
              <a:t>Bwydlen</a:t>
            </a:r>
          </a:p>
          <a:p>
            <a:pPr algn="ctr"/>
            <a:endParaRPr lang="en-GB">
              <a:latin typeface="Comic Sans MS" pitchFamily="66" charset="0"/>
            </a:endParaRPr>
          </a:p>
          <a:p>
            <a:pPr algn="ctr"/>
            <a:r>
              <a:rPr lang="en-GB" b="1" u="sng">
                <a:latin typeface="Comic Sans MS" pitchFamily="66" charset="0"/>
              </a:rPr>
              <a:t>I ddechrau</a:t>
            </a:r>
          </a:p>
          <a:p>
            <a:pPr algn="ctr">
              <a:buFontTx/>
              <a:buChar char="-"/>
            </a:pPr>
            <a:r>
              <a:rPr lang="en-GB">
                <a:latin typeface="Comic Sans MS" pitchFamily="66" charset="0"/>
              </a:rPr>
              <a:t>Melon</a:t>
            </a:r>
          </a:p>
          <a:p>
            <a:pPr algn="ctr">
              <a:buFontTx/>
              <a:buChar char="-"/>
            </a:pPr>
            <a:r>
              <a:rPr lang="en-GB">
                <a:latin typeface="Comic Sans MS" pitchFamily="66" charset="0"/>
              </a:rPr>
              <a:t> Cawl ham</a:t>
            </a:r>
          </a:p>
          <a:p>
            <a:pPr algn="ctr">
              <a:buFontTx/>
              <a:buChar char="-"/>
            </a:pPr>
            <a:r>
              <a:rPr lang="en-GB">
                <a:latin typeface="Comic Sans MS" pitchFamily="66" charset="0"/>
              </a:rPr>
              <a:t> Pate a thost</a:t>
            </a:r>
          </a:p>
          <a:p>
            <a:pPr algn="ctr">
              <a:buFontTx/>
              <a:buChar char="-"/>
            </a:pPr>
            <a:endParaRPr lang="en-GB">
              <a:latin typeface="Comic Sans MS" pitchFamily="66" charset="0"/>
            </a:endParaRPr>
          </a:p>
          <a:p>
            <a:pPr algn="ctr"/>
            <a:r>
              <a:rPr lang="en-GB" b="1" u="sng">
                <a:latin typeface="Comic Sans MS" pitchFamily="66" charset="0"/>
              </a:rPr>
              <a:t>Prif gwrs</a:t>
            </a:r>
          </a:p>
          <a:p>
            <a:pPr algn="ctr">
              <a:buFontTx/>
              <a:buChar char="-"/>
            </a:pPr>
            <a:r>
              <a:rPr lang="en-GB">
                <a:latin typeface="Comic Sans MS" pitchFamily="66" charset="0"/>
              </a:rPr>
              <a:t>Lasagne a chips</a:t>
            </a:r>
          </a:p>
          <a:p>
            <a:pPr algn="ctr">
              <a:buFontTx/>
              <a:buChar char="-"/>
            </a:pPr>
            <a:r>
              <a:rPr lang="en-GB">
                <a:latin typeface="Comic Sans MS" pitchFamily="66" charset="0"/>
              </a:rPr>
              <a:t> Lobscows</a:t>
            </a:r>
          </a:p>
          <a:p>
            <a:pPr algn="ctr">
              <a:buFontTx/>
              <a:buChar char="-"/>
            </a:pPr>
            <a:r>
              <a:rPr lang="en-GB">
                <a:latin typeface="Comic Sans MS" pitchFamily="66" charset="0"/>
              </a:rPr>
              <a:t> Cinio dydd Sul</a:t>
            </a:r>
          </a:p>
          <a:p>
            <a:pPr algn="ctr">
              <a:buFontTx/>
              <a:buChar char="-"/>
            </a:pPr>
            <a:r>
              <a:rPr lang="en-GB">
                <a:latin typeface="Comic Sans MS" pitchFamily="66" charset="0"/>
              </a:rPr>
              <a:t> Pasta a saws tomato</a:t>
            </a:r>
          </a:p>
          <a:p>
            <a:pPr algn="ctr">
              <a:buFontTx/>
              <a:buChar char="-"/>
            </a:pPr>
            <a:r>
              <a:rPr lang="en-GB">
                <a:latin typeface="Comic Sans MS" pitchFamily="66" charset="0"/>
              </a:rPr>
              <a:t> Cyri a reis</a:t>
            </a:r>
          </a:p>
          <a:p>
            <a:pPr algn="ctr">
              <a:buFontTx/>
              <a:buChar char="-"/>
            </a:pPr>
            <a:endParaRPr lang="en-GB">
              <a:latin typeface="Comic Sans MS" pitchFamily="66" charset="0"/>
            </a:endParaRPr>
          </a:p>
          <a:p>
            <a:pPr algn="ctr"/>
            <a:r>
              <a:rPr lang="en-GB" b="1" u="sng">
                <a:latin typeface="Comic Sans MS" pitchFamily="66" charset="0"/>
              </a:rPr>
              <a:t>I bwdin</a:t>
            </a:r>
          </a:p>
          <a:p>
            <a:pPr algn="ctr">
              <a:buFontTx/>
              <a:buChar char="-"/>
            </a:pPr>
            <a:r>
              <a:rPr lang="en-GB">
                <a:latin typeface="Comic Sans MS" pitchFamily="66" charset="0"/>
              </a:rPr>
              <a:t>Hufen iâ</a:t>
            </a:r>
          </a:p>
          <a:p>
            <a:pPr algn="ctr">
              <a:buFontTx/>
              <a:buChar char="-"/>
            </a:pPr>
            <a:r>
              <a:rPr lang="en-GB">
                <a:latin typeface="Comic Sans MS" pitchFamily="66" charset="0"/>
              </a:rPr>
              <a:t> Cacen siocled</a:t>
            </a:r>
          </a:p>
          <a:p>
            <a:pPr algn="ctr">
              <a:buFontTx/>
              <a:buChar char="-"/>
            </a:pPr>
            <a:r>
              <a:rPr lang="en-GB">
                <a:latin typeface="Comic Sans MS" pitchFamily="66" charset="0"/>
              </a:rPr>
              <a:t> Cacen afal a chwstard</a:t>
            </a:r>
          </a:p>
          <a:p>
            <a:pPr algn="ctr">
              <a:buFontTx/>
              <a:buChar char="-"/>
            </a:pPr>
            <a:r>
              <a:rPr lang="en-GB">
                <a:latin typeface="Comic Sans MS" pitchFamily="66" charset="0"/>
              </a:rPr>
              <a:t> Caws a bisgedi</a:t>
            </a:r>
          </a:p>
          <a:p>
            <a:pPr algn="ctr">
              <a:buFontTx/>
              <a:buChar char="-"/>
            </a:pPr>
            <a:endParaRPr lang="en-GB">
              <a:latin typeface="Comic Sans MS" pitchFamily="66" charset="0"/>
            </a:endParaRPr>
          </a:p>
          <a:p>
            <a:pPr algn="ctr"/>
            <a:r>
              <a:rPr lang="en-GB" b="1" u="sng">
                <a:latin typeface="Comic Sans MS" pitchFamily="66" charset="0"/>
              </a:rPr>
              <a:t>I yfed</a:t>
            </a:r>
          </a:p>
          <a:p>
            <a:pPr algn="ctr">
              <a:buFontTx/>
              <a:buChar char="-"/>
            </a:pPr>
            <a:r>
              <a:rPr lang="en-GB">
                <a:latin typeface="Comic Sans MS" pitchFamily="66" charset="0"/>
              </a:rPr>
              <a:t>Coffi</a:t>
            </a:r>
          </a:p>
          <a:p>
            <a:pPr algn="ctr">
              <a:buFontTx/>
              <a:buChar char="-"/>
            </a:pPr>
            <a:r>
              <a:rPr lang="en-GB">
                <a:latin typeface="Comic Sans MS" pitchFamily="66" charset="0"/>
              </a:rPr>
              <a:t> Tê</a:t>
            </a:r>
          </a:p>
          <a:p>
            <a:pPr algn="ctr">
              <a:buFontTx/>
              <a:buChar char="-"/>
            </a:pPr>
            <a:r>
              <a:rPr lang="en-GB">
                <a:latin typeface="Comic Sans MS" pitchFamily="66" charset="0"/>
              </a:rPr>
              <a:t>Dŵr</a:t>
            </a:r>
          </a:p>
          <a:p>
            <a:pPr algn="ctr">
              <a:buFontTx/>
              <a:buChar char="-"/>
            </a:pPr>
            <a:r>
              <a:rPr lang="en-GB">
                <a:latin typeface="Comic Sans MS" pitchFamily="66" charset="0"/>
              </a:rPr>
              <a:t> Gwin gwyn</a:t>
            </a:r>
          </a:p>
          <a:p>
            <a:pPr algn="ctr">
              <a:buFontTx/>
              <a:buChar char="-"/>
            </a:pPr>
            <a:r>
              <a:rPr lang="en-GB">
                <a:latin typeface="Comic Sans MS" pitchFamily="66" charset="0"/>
              </a:rPr>
              <a:t> Cwrw</a:t>
            </a:r>
          </a:p>
        </p:txBody>
      </p:sp>
      <p:sp>
        <p:nvSpPr>
          <p:cNvPr id="18435" name="TextBox 3"/>
          <p:cNvSpPr txBox="1">
            <a:spLocks noChangeArrowheads="1"/>
          </p:cNvSpPr>
          <p:nvPr/>
        </p:nvSpPr>
        <p:spPr bwMode="auto">
          <a:xfrm>
            <a:off x="4437063" y="8913813"/>
            <a:ext cx="2420937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800">
                <a:latin typeface="Calibri" pitchFamily="34" charset="0"/>
              </a:rPr>
              <a:t>Fflur Rees Roberts, Coleg Meirion-Dwyfor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405</Words>
  <Application>Microsoft Office PowerPoint</Application>
  <PresentationFormat>On-screen Show (4:3)</PresentationFormat>
  <Paragraphs>135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Arial</vt:lpstr>
      <vt:lpstr>Comic Sans MS</vt:lpstr>
      <vt:lpstr>Office Theme</vt:lpstr>
      <vt:lpstr>Lefel Mynediad  Ymarfer y Treiglad Meddal:  Ga’ i … Be wyt ti isio i fwyta? 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Fflur</dc:creator>
  <cp:lastModifiedBy>Welsh Joint Education Committee</cp:lastModifiedBy>
  <cp:revision>48</cp:revision>
  <dcterms:created xsi:type="dcterms:W3CDTF">2010-06-06T13:00:37Z</dcterms:created>
  <dcterms:modified xsi:type="dcterms:W3CDTF">2011-10-04T10:53:11Z</dcterms:modified>
</cp:coreProperties>
</file>